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5143500" type="screen16x9"/>
  <p:notesSz cx="7559675" cy="10691813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4" d="100"/>
          <a:sy n="134" d="100"/>
        </p:scale>
        <p:origin x="-78" y="-23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 dirty="0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8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79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457200" y="205200"/>
            <a:ext cx="8229240" cy="39812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/>
          <p:nvPr/>
        </p:nvPicPr>
        <p:blipFill>
          <a:blip r:embed="rId14" cstate="print"/>
          <a:stretch/>
        </p:blipFill>
        <p:spPr>
          <a:xfrm>
            <a:off x="3708000" y="4809960"/>
            <a:ext cx="1727640" cy="333000"/>
          </a:xfrm>
          <a:prstGeom prst="rect">
            <a:avLst/>
          </a:prstGeom>
          <a:ln>
            <a:noFill/>
          </a:ln>
        </p:spPr>
      </p:pic>
      <p:sp>
        <p:nvSpPr>
          <p:cNvPr id="2" name="PlaceHolder 2"/>
          <p:cNvSpPr>
            <a:spLocks noGrp="1"/>
          </p:cNvSpPr>
          <p:nvPr>
            <p:ph type="title"/>
          </p:nvPr>
        </p:nvSpPr>
        <p:spPr>
          <a:xfrm>
            <a:off x="457200" y="698400"/>
            <a:ext cx="822888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hr-HR" sz="1800" b="0" strike="noStrike" spc="-1">
                <a:latin typeface="Arial"/>
              </a:rPr>
              <a:t>Kliknite za uređivanje oblika naslova teksta</a:t>
            </a: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3200" b="0" strike="noStrike" spc="-1">
                <a:latin typeface="Arial"/>
              </a:rPr>
              <a:t>Kliknite za uređivanje oblika teksta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800" b="0" strike="noStrike" spc="-1">
                <a:latin typeface="Arial"/>
              </a:rPr>
              <a:t>Druga razina konture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latin typeface="Arial"/>
              </a:rPr>
              <a:t>Treća razina konture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000" b="0" strike="noStrike" spc="-1">
                <a:latin typeface="Arial"/>
              </a:rPr>
              <a:t>Četvrta razina kontura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Peta razina kontura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Šesta razina kontura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Sedma razina konture</a:t>
            </a:r>
          </a:p>
        </p:txBody>
      </p:sp>
      <p:pic>
        <p:nvPicPr>
          <p:cNvPr id="6" name="Picture 5" descr="GEA-2.jpg"/>
          <p:cNvPicPr>
            <a:picLocks noChangeAspect="1"/>
          </p:cNvPicPr>
          <p:nvPr userDrawn="1"/>
        </p:nvPicPr>
        <p:blipFill>
          <a:blip r:embed="rId15" cstate="print"/>
          <a:stretch>
            <a:fillRect/>
          </a:stretch>
        </p:blipFill>
        <p:spPr>
          <a:xfrm>
            <a:off x="0" y="0"/>
            <a:ext cx="9144000" cy="71913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CustomShape 1"/>
          <p:cNvSpPr/>
          <p:nvPr/>
        </p:nvSpPr>
        <p:spPr>
          <a:xfrm>
            <a:off x="0" y="0"/>
            <a:ext cx="9143280" cy="71928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41" name="Picture 2"/>
          <p:cNvPicPr/>
          <p:nvPr/>
        </p:nvPicPr>
        <p:blipFill>
          <a:blip r:embed="rId14" cstate="print"/>
          <a:stretch/>
        </p:blipFill>
        <p:spPr>
          <a:xfrm>
            <a:off x="3708000" y="4809960"/>
            <a:ext cx="1727640" cy="333000"/>
          </a:xfrm>
          <a:prstGeom prst="rect">
            <a:avLst/>
          </a:prstGeom>
          <a:ln>
            <a:noFill/>
          </a:ln>
        </p:spPr>
      </p:pic>
      <p:sp>
        <p:nvSpPr>
          <p:cNvPr id="42" name="PlaceHolder 2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hr-HR" sz="4400" b="0" strike="noStrike" spc="-1">
                <a:latin typeface="Arial"/>
              </a:rPr>
              <a:t>Kliknite za uređivanje oblika naslova teksta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3200" b="0" strike="noStrike" spc="-1">
                <a:latin typeface="Arial"/>
              </a:rPr>
              <a:t>Kliknite za uređivanje oblika teksta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800" b="0" strike="noStrike" spc="-1">
                <a:latin typeface="Arial"/>
              </a:rPr>
              <a:t>Druga razina konture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400" b="0" strike="noStrike" spc="-1">
                <a:latin typeface="Arial"/>
              </a:rPr>
              <a:t>Treća razina konture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hr-HR" sz="2000" b="0" strike="noStrike" spc="-1">
                <a:latin typeface="Arial"/>
              </a:rPr>
              <a:t>Četvrta razina kontura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Peta razina kontura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Šesta razina kontura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000" b="0" strike="noStrike" spc="-1">
                <a:latin typeface="Arial"/>
              </a:rPr>
              <a:t>Sedma razina konture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CustomShape 1"/>
          <p:cNvSpPr/>
          <p:nvPr/>
        </p:nvSpPr>
        <p:spPr>
          <a:xfrm>
            <a:off x="685800" y="1597680"/>
            <a:ext cx="7771680" cy="1101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1" name="CustomShape 2"/>
          <p:cNvSpPr/>
          <p:nvPr/>
        </p:nvSpPr>
        <p:spPr>
          <a:xfrm>
            <a:off x="1371600" y="2914560"/>
            <a:ext cx="6400080" cy="1313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2" name="TextShape 3"/>
          <p:cNvSpPr txBox="1"/>
          <p:nvPr/>
        </p:nvSpPr>
        <p:spPr>
          <a:xfrm>
            <a:off x="457200" y="1346391"/>
            <a:ext cx="8219256" cy="2954655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ctr">
            <a:spAutoFit/>
          </a:bodyPr>
          <a:lstStyle/>
          <a:p>
            <a:pPr algn="ctr"/>
            <a:endParaRPr lang="hr-HR" sz="3200" b="0" strike="noStrike" spc="-1" dirty="0">
              <a:latin typeface="Arial"/>
            </a:endParaRPr>
          </a:p>
          <a:p>
            <a:pPr algn="ctr"/>
            <a:endParaRPr lang="hr-HR" sz="3200" b="0" strike="noStrike" spc="-1" dirty="0">
              <a:latin typeface="Arial"/>
            </a:endParaRPr>
          </a:p>
          <a:p>
            <a:pPr algn="ctr"/>
            <a:endParaRPr lang="hr-HR" sz="3200" b="0" strike="noStrike" spc="-1" dirty="0">
              <a:latin typeface="Arial"/>
            </a:endParaRPr>
          </a:p>
          <a:p>
            <a:pPr algn="ctr"/>
            <a:endParaRPr lang="hr-HR" sz="3200" b="0" strike="noStrike" spc="-1" dirty="0">
              <a:latin typeface="Arial"/>
            </a:endParaRPr>
          </a:p>
          <a:p>
            <a:pPr algn="ctr"/>
            <a:endParaRPr lang="hr-HR" sz="3200" b="0" strike="noStrike" spc="-1" dirty="0">
              <a:latin typeface="Arial"/>
            </a:endParaRPr>
          </a:p>
          <a:p>
            <a:pPr algn="ctr"/>
            <a:r>
              <a:rPr lang="hr-HR" sz="3200" b="0" strike="noStrike" spc="-1" dirty="0">
                <a:latin typeface="Arial"/>
              </a:rPr>
              <a:t>                                              </a:t>
            </a:r>
            <a:r>
              <a:rPr lang="hr-HR" sz="3200" b="0" strike="noStrike" spc="-1" dirty="0">
                <a:latin typeface="Times New Roman"/>
              </a:rPr>
              <a:t>Stanovništvo</a:t>
            </a:r>
            <a:endParaRPr lang="hr-HR" sz="3200" b="0" strike="noStrike" spc="-1" dirty="0">
              <a:latin typeface="Arial"/>
            </a:endParaRPr>
          </a:p>
        </p:txBody>
      </p:sp>
      <p:pic>
        <p:nvPicPr>
          <p:cNvPr id="83" name="Picture 82"/>
          <p:cNvPicPr/>
          <p:nvPr/>
        </p:nvPicPr>
        <p:blipFill>
          <a:blip r:embed="rId2" cstate="print"/>
          <a:stretch/>
        </p:blipFill>
        <p:spPr>
          <a:xfrm>
            <a:off x="1403648" y="843558"/>
            <a:ext cx="5972760" cy="30182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Shape 1"/>
          <p:cNvSpPr txBox="1"/>
          <p:nvPr/>
        </p:nvSpPr>
        <p:spPr>
          <a:xfrm>
            <a:off x="457200" y="128520"/>
            <a:ext cx="8229240" cy="1011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r>
              <a:rPr lang="hr-HR" sz="3600" b="0" strike="noStrike" spc="-1">
                <a:latin typeface="Times New Roman"/>
              </a:rPr>
              <a:t>Utjecaj na obrazovnu i gospodarsku strukturu</a:t>
            </a:r>
          </a:p>
        </p:txBody>
      </p:sp>
      <p:pic>
        <p:nvPicPr>
          <p:cNvPr id="107" name="Picture 106"/>
          <p:cNvPicPr/>
          <p:nvPr/>
        </p:nvPicPr>
        <p:blipFill>
          <a:blip r:embed="rId2" cstate="print"/>
          <a:stretch/>
        </p:blipFill>
        <p:spPr>
          <a:xfrm rot="21587400">
            <a:off x="722520" y="1647000"/>
            <a:ext cx="7859160" cy="1506240"/>
          </a:xfrm>
          <a:prstGeom prst="rect">
            <a:avLst/>
          </a:prstGeom>
          <a:ln>
            <a:noFill/>
          </a:ln>
        </p:spPr>
      </p:pic>
      <p:sp>
        <p:nvSpPr>
          <p:cNvPr id="108" name="TextShape 2"/>
          <p:cNvSpPr txBox="1"/>
          <p:nvPr/>
        </p:nvSpPr>
        <p:spPr>
          <a:xfrm>
            <a:off x="3096000" y="3744000"/>
            <a:ext cx="5430960" cy="6541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spAutoFit/>
          </a:bodyPr>
          <a:lstStyle/>
          <a:p>
            <a:r>
              <a:rPr lang="hr-HR" sz="2000" b="0" i="1" strike="noStrike" spc="-1">
                <a:latin typeface="Times New Roman"/>
              </a:rPr>
              <a:t>Istražite. Kako se mijenjao broj učenika naše škole.</a:t>
            </a:r>
            <a:endParaRPr lang="hr-HR" sz="2000" b="0" strike="noStrike" spc="-1">
              <a:latin typeface="Arial"/>
            </a:endParaRPr>
          </a:p>
          <a:p>
            <a:r>
              <a:rPr lang="hr-HR" sz="2000" b="0" i="1" strike="noStrike" spc="-1">
                <a:latin typeface="Times New Roman"/>
              </a:rPr>
              <a:t>Izradite grafikon.</a:t>
            </a:r>
            <a:endParaRPr lang="hr-HR" sz="20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extShape 1"/>
          <p:cNvSpPr txBox="1"/>
          <p:nvPr/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800" b="0" i="1" strike="noStrike" spc="-1">
                <a:latin typeface="Times New Roman"/>
              </a:rPr>
              <a:t>Pročitajte tekst u udžbeniku na stranici 99. i 100. i odgovorite: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800" b="0" i="1" strike="noStrike" spc="-1">
                <a:latin typeface="Times New Roman"/>
              </a:rPr>
              <a:t>Utječe li depopulacija na gospodarsku strukturu?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800" b="0" i="1" strike="noStrike" spc="-1">
                <a:latin typeface="Times New Roman"/>
              </a:rPr>
              <a:t>Napišite u bilježnice prijedloge vaše populacijske politike.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hr-HR" sz="2800" b="0" i="1" strike="noStrike" spc="-1">
              <a:latin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Shape 1"/>
          <p:cNvSpPr txBox="1"/>
          <p:nvPr/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r>
              <a:rPr lang="hr-HR" sz="4400" b="0" strike="noStrike" spc="-1">
                <a:latin typeface="Times New Roman"/>
              </a:rPr>
              <a:t>Ponovimo</a:t>
            </a:r>
          </a:p>
        </p:txBody>
      </p:sp>
      <p:sp>
        <p:nvSpPr>
          <p:cNvPr id="111" name="TextShape 2"/>
          <p:cNvSpPr txBox="1"/>
          <p:nvPr/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800" b="0" strike="noStrike" spc="-1">
                <a:latin typeface="Times New Roman"/>
              </a:rPr>
              <a:t>Riješite zadatke u radnoj bilježnici.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Shape 1"/>
          <p:cNvSpPr txBox="1"/>
          <p:nvPr/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800" b="0" strike="noStrike" spc="-1">
                <a:latin typeface="Times New Roman"/>
              </a:rPr>
              <a:t>Izradila: Marija Ros Kozarić, prof.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CustomShape 1"/>
          <p:cNvSpPr/>
          <p:nvPr/>
        </p:nvSpPr>
        <p:spPr>
          <a:xfrm>
            <a:off x="457200" y="771480"/>
            <a:ext cx="8228880" cy="712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5" name="CustomShape 2"/>
          <p:cNvSpPr/>
          <p:nvPr/>
        </p:nvSpPr>
        <p:spPr>
          <a:xfrm>
            <a:off x="457200" y="1563480"/>
            <a:ext cx="8228880" cy="3030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6" name="TextShape 3"/>
          <p:cNvSpPr txBox="1"/>
          <p:nvPr/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r>
              <a:rPr lang="hr-HR" sz="4400" b="0" strike="noStrike" spc="-1">
                <a:latin typeface="Times New Roman"/>
              </a:rPr>
              <a:t>Nakon današnjeg sata moći ćeš...</a:t>
            </a:r>
          </a:p>
        </p:txBody>
      </p:sp>
      <p:sp>
        <p:nvSpPr>
          <p:cNvPr id="87" name="TextShape 4"/>
          <p:cNvSpPr txBox="1"/>
          <p:nvPr/>
        </p:nvSpPr>
        <p:spPr>
          <a:xfrm>
            <a:off x="504000" y="1193040"/>
            <a:ext cx="8229240" cy="2982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>
              <a:lnSpc>
                <a:spcPct val="115000"/>
              </a:lnSpc>
            </a:pPr>
            <a:r>
              <a:rPr lang="hr-HR" sz="3200" b="0" strike="noStrike" spc="-1">
                <a:latin typeface="Times New Roman"/>
              </a:rPr>
              <a:t>–</a:t>
            </a:r>
            <a:r>
              <a:rPr lang="hr-HR" sz="3200" b="0" strike="noStrike" spc="-1">
                <a:latin typeface="Barlow SK;Arial"/>
              </a:rPr>
              <a:t>  </a:t>
            </a:r>
            <a:r>
              <a:rPr lang="hr-HR" sz="3200" b="0" strike="noStrike" spc="-1">
                <a:latin typeface="Times New Roman"/>
              </a:rPr>
              <a:t>analizirati linijski dijagram kretanja broja stanovnika</a:t>
            </a:r>
            <a:endParaRPr lang="hr-HR" sz="3200" b="0" strike="noStrike" spc="-1">
              <a:latin typeface="Barlow SK;Arial"/>
              <a:ea typeface="Barlow SK;Arial"/>
            </a:endParaRPr>
          </a:p>
          <a:p>
            <a:pPr algn="ctr">
              <a:lnSpc>
                <a:spcPct val="115000"/>
              </a:lnSpc>
            </a:pPr>
            <a:endParaRPr lang="hr-HR" sz="3200" b="0" strike="noStrike" spc="-1">
              <a:latin typeface="Barlow SK;Arial"/>
              <a:ea typeface="Barlow SK;Arial"/>
            </a:endParaRPr>
          </a:p>
          <a:p>
            <a:pPr>
              <a:lnSpc>
                <a:spcPct val="115000"/>
              </a:lnSpc>
            </a:pPr>
            <a:r>
              <a:rPr lang="hr-HR" sz="3200" b="0" strike="noStrike" spc="-1">
                <a:latin typeface="Times New Roman"/>
              </a:rPr>
              <a:t>– identificirati depopulaciju kao dominantan demografski proces u Hrvatskoj</a:t>
            </a:r>
            <a:endParaRPr lang="hr-HR" sz="3200" b="0" strike="noStrike" spc="-1">
              <a:latin typeface="Barlow SK;Arial"/>
              <a:ea typeface="Barlow SK;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Picture 87"/>
          <p:cNvPicPr/>
          <p:nvPr/>
        </p:nvPicPr>
        <p:blipFill>
          <a:blip r:embed="rId2" cstate="print"/>
          <a:stretch/>
        </p:blipFill>
        <p:spPr>
          <a:xfrm>
            <a:off x="648000" y="96480"/>
            <a:ext cx="2592000" cy="5047200"/>
          </a:xfrm>
          <a:prstGeom prst="rect">
            <a:avLst/>
          </a:prstGeom>
          <a:ln>
            <a:noFill/>
          </a:ln>
        </p:spPr>
      </p:pic>
      <p:pic>
        <p:nvPicPr>
          <p:cNvPr id="89" name="Picture 88"/>
          <p:cNvPicPr/>
          <p:nvPr/>
        </p:nvPicPr>
        <p:blipFill>
          <a:blip r:embed="rId3" cstate="print"/>
          <a:stretch/>
        </p:blipFill>
        <p:spPr>
          <a:xfrm>
            <a:off x="3384000" y="720000"/>
            <a:ext cx="5637960" cy="2808000"/>
          </a:xfrm>
          <a:prstGeom prst="rect">
            <a:avLst/>
          </a:prstGeom>
          <a:ln>
            <a:noFill/>
          </a:ln>
        </p:spPr>
      </p:pic>
      <p:sp>
        <p:nvSpPr>
          <p:cNvPr id="90" name="TextShape 1"/>
          <p:cNvSpPr txBox="1"/>
          <p:nvPr/>
        </p:nvSpPr>
        <p:spPr>
          <a:xfrm>
            <a:off x="5040000" y="3672000"/>
            <a:ext cx="4104000" cy="121788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spAutoFit/>
          </a:bodyPr>
          <a:lstStyle/>
          <a:p>
            <a:r>
              <a:rPr lang="hr-HR" sz="2000" b="0" strike="noStrike" spc="-1">
                <a:latin typeface="Times New Roman"/>
              </a:rPr>
              <a:t>Rad u paru.</a:t>
            </a:r>
          </a:p>
          <a:p>
            <a:r>
              <a:rPr lang="hr-HR" sz="2000" b="0" strike="noStrike" spc="-1">
                <a:latin typeface="Times New Roman"/>
              </a:rPr>
              <a:t>Pročitajte tekst na slajdu. Proučite grafikon i pokušajte objasniti je to depopulacija.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Shape 1"/>
          <p:cNvSpPr txBox="1"/>
          <p:nvPr/>
        </p:nvSpPr>
        <p:spPr>
          <a:xfrm>
            <a:off x="457200" y="15480"/>
            <a:ext cx="8229240" cy="1238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r>
              <a:rPr lang="hr-HR" sz="4400" b="0" strike="noStrike" spc="-1">
                <a:latin typeface="Times New Roman"/>
              </a:rPr>
              <a:t>Ukupno smanjenje stanovništva sve je izraženije</a:t>
            </a:r>
          </a:p>
        </p:txBody>
      </p:sp>
      <p:sp>
        <p:nvSpPr>
          <p:cNvPr id="92" name="TextShape 2"/>
          <p:cNvSpPr txBox="1"/>
          <p:nvPr/>
        </p:nvSpPr>
        <p:spPr>
          <a:xfrm>
            <a:off x="338760" y="1769040"/>
            <a:ext cx="8229240" cy="2982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800" b="0" strike="noStrike" spc="-1">
                <a:latin typeface="Times New Roman"/>
              </a:rPr>
              <a:t>18.st.stanovništvo se naglo povećavalo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800" b="0" strike="noStrike" spc="-1">
                <a:latin typeface="Times New Roman"/>
              </a:rPr>
              <a:t>u 20.st.poraslo samo za 1/3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800" b="0" strike="noStrike" spc="-1">
                <a:latin typeface="Times New Roman"/>
              </a:rPr>
              <a:t>krajem 20.st. broj se jako smanjuje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800" b="0" strike="noStrike" spc="-1">
                <a:latin typeface="Times New Roman"/>
              </a:rPr>
              <a:t>od pristupanja u EU još izraženije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770760" y="2880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r>
              <a:rPr lang="hr-HR" sz="4400" b="0" strike="noStrike" spc="-1">
                <a:latin typeface="Times New Roman"/>
              </a:rPr>
              <a:t>Nepovoljna dobna struktura</a:t>
            </a:r>
          </a:p>
        </p:txBody>
      </p:sp>
      <p:sp>
        <p:nvSpPr>
          <p:cNvPr id="94" name="TextShape 2"/>
          <p:cNvSpPr txBox="1"/>
          <p:nvPr/>
        </p:nvSpPr>
        <p:spPr>
          <a:xfrm>
            <a:off x="338760" y="1080000"/>
            <a:ext cx="8229240" cy="2982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800" b="0" strike="noStrike" spc="-1">
                <a:latin typeface="Times New Roman"/>
              </a:rPr>
              <a:t>prirodni pad, iseljavanje zrelog stanovništva, ratovi u 20. st. - starenje i nepovoljna slika stanovništva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endParaRPr lang="hr-HR" sz="2800" b="0" strike="noStrike" spc="-1">
              <a:latin typeface="Times New Roman"/>
            </a:endParaRPr>
          </a:p>
        </p:txBody>
      </p:sp>
      <p:pic>
        <p:nvPicPr>
          <p:cNvPr id="95" name="Picture 94"/>
          <p:cNvPicPr/>
          <p:nvPr/>
        </p:nvPicPr>
        <p:blipFill>
          <a:blip r:embed="rId2" cstate="print"/>
          <a:stretch/>
        </p:blipFill>
        <p:spPr>
          <a:xfrm>
            <a:off x="792000" y="1900080"/>
            <a:ext cx="4012200" cy="3139920"/>
          </a:xfrm>
          <a:prstGeom prst="rect">
            <a:avLst/>
          </a:prstGeom>
          <a:ln>
            <a:noFill/>
          </a:ln>
        </p:spPr>
      </p:pic>
      <p:sp>
        <p:nvSpPr>
          <p:cNvPr id="96" name="TextShape 3"/>
          <p:cNvSpPr txBox="1"/>
          <p:nvPr/>
        </p:nvSpPr>
        <p:spPr>
          <a:xfrm>
            <a:off x="5040000" y="2232000"/>
            <a:ext cx="4109760" cy="186192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spAutoFit/>
          </a:bodyPr>
          <a:lstStyle/>
          <a:p>
            <a:r>
              <a:rPr lang="hr-HR" sz="1800" b="0" i="1" strike="noStrike" spc="-1">
                <a:latin typeface="Times New Roman"/>
              </a:rPr>
              <a:t>Promotri dobnu strukturu stanovništva</a:t>
            </a:r>
          </a:p>
          <a:p>
            <a:r>
              <a:rPr lang="hr-HR" sz="1800" b="0" i="1" strike="noStrike" spc="-1">
                <a:latin typeface="Times New Roman"/>
              </a:rPr>
              <a:t>Hrvatske. Što primjećuješ? Koja dobna </a:t>
            </a:r>
          </a:p>
          <a:p>
            <a:r>
              <a:rPr lang="hr-HR" sz="1800" b="0" i="1" strike="noStrike" spc="-1">
                <a:latin typeface="Times New Roman"/>
              </a:rPr>
              <a:t>Skupina se smanjuje tijekom godina?</a:t>
            </a:r>
          </a:p>
          <a:p>
            <a:r>
              <a:rPr lang="hr-HR" sz="1800" b="0" i="1" strike="noStrike" spc="-1">
                <a:latin typeface="Times New Roman"/>
              </a:rPr>
              <a:t>Koja se povećava? </a:t>
            </a:r>
          </a:p>
          <a:p>
            <a:endParaRPr lang="hr-HR" sz="1800" b="0" i="1" strike="noStrike" spc="-1">
              <a:latin typeface="Times New Roman"/>
            </a:endParaRPr>
          </a:p>
          <a:p>
            <a:r>
              <a:rPr lang="hr-HR" sz="1800" b="0" i="1" strike="noStrike" spc="-1">
                <a:latin typeface="Times New Roman"/>
              </a:rPr>
              <a:t>Očitaj s grafikona postotne udjele mladih, </a:t>
            </a:r>
          </a:p>
          <a:p>
            <a:r>
              <a:rPr lang="hr-HR" sz="1800" b="0" i="1" strike="noStrike" spc="-1">
                <a:latin typeface="Times New Roman"/>
              </a:rPr>
              <a:t>zrelih i starih prema popisu 2011.</a:t>
            </a:r>
          </a:p>
        </p:txBody>
      </p:sp>
      <p:sp>
        <p:nvSpPr>
          <p:cNvPr id="97" name="Line 4"/>
          <p:cNvSpPr/>
          <p:nvPr/>
        </p:nvSpPr>
        <p:spPr>
          <a:xfrm>
            <a:off x="4176000" y="2592000"/>
            <a:ext cx="1224000" cy="2016000"/>
          </a:xfrm>
          <a:prstGeom prst="line">
            <a:avLst/>
          </a:prstGeom>
          <a:ln>
            <a:solidFill>
              <a:srgbClr val="3465A4"/>
            </a:solidFill>
            <a:head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8" name="TextShape 5"/>
          <p:cNvSpPr txBox="1"/>
          <p:nvPr/>
        </p:nvSpPr>
        <p:spPr>
          <a:xfrm>
            <a:off x="5544000" y="4320000"/>
            <a:ext cx="1872000" cy="8496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spAutoFit/>
          </a:bodyPr>
          <a:lstStyle/>
          <a:p>
            <a:r>
              <a:rPr lang="hr-HR" sz="1800" b="1" strike="noStrike" spc="-1">
                <a:latin typeface="Times New Roman"/>
              </a:rPr>
              <a:t>staro stanovništvo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Picture 98"/>
          <p:cNvPicPr/>
          <p:nvPr/>
        </p:nvPicPr>
        <p:blipFill>
          <a:blip r:embed="rId2" cstate="print"/>
          <a:stretch/>
        </p:blipFill>
        <p:spPr>
          <a:xfrm>
            <a:off x="216000" y="360000"/>
            <a:ext cx="6667560" cy="4587120"/>
          </a:xfrm>
          <a:prstGeom prst="rect">
            <a:avLst/>
          </a:prstGeom>
          <a:ln>
            <a:noFill/>
          </a:ln>
        </p:spPr>
      </p:pic>
      <p:sp>
        <p:nvSpPr>
          <p:cNvPr id="100" name="TextShape 1"/>
          <p:cNvSpPr txBox="1"/>
          <p:nvPr/>
        </p:nvSpPr>
        <p:spPr>
          <a:xfrm>
            <a:off x="6624000" y="934200"/>
            <a:ext cx="2376000" cy="3673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spAutoFit/>
          </a:bodyPr>
          <a:lstStyle/>
          <a:p>
            <a:r>
              <a:rPr lang="hr-HR" sz="2200" b="0" i="1" strike="noStrike" spc="-1">
                <a:latin typeface="Times New Roman"/>
              </a:rPr>
              <a:t>Izdvojite županije u Hrvatskoj koje imaju najviše starog stanovništva.</a:t>
            </a:r>
          </a:p>
          <a:p>
            <a:r>
              <a:rPr lang="hr-HR" sz="2200" b="0" i="1" strike="noStrike" spc="-1">
                <a:latin typeface="Times New Roman"/>
              </a:rPr>
              <a:t>Možete li pronaći našu županiju? Koliki je postotak starog stanovništva u našoj županiji?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Picture 100"/>
          <p:cNvPicPr/>
          <p:nvPr/>
        </p:nvPicPr>
        <p:blipFill>
          <a:blip r:embed="rId2" cstate="print"/>
          <a:stretch/>
        </p:blipFill>
        <p:spPr>
          <a:xfrm>
            <a:off x="1584000" y="648000"/>
            <a:ext cx="5832000" cy="37076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Shape 1"/>
          <p:cNvSpPr txBox="1"/>
          <p:nvPr/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/>
          <a:p>
            <a:pPr algn="ctr"/>
            <a:endParaRPr lang="hr-HR" sz="4400" b="0" strike="noStrike" spc="-1">
              <a:latin typeface="Arial"/>
            </a:endParaRPr>
          </a:p>
        </p:txBody>
      </p:sp>
      <p:sp>
        <p:nvSpPr>
          <p:cNvPr id="103" name="TextShape 2"/>
          <p:cNvSpPr txBox="1"/>
          <p:nvPr/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800" b="0" strike="noStrike" spc="-1">
                <a:latin typeface="Times New Roman"/>
              </a:rPr>
              <a:t>depopulacija i starenje najvažniji su demografski problem Hrvatske</a:t>
            </a:r>
          </a:p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hr-HR" sz="2800" b="0" strike="noStrike" spc="-1">
                <a:latin typeface="Times New Roman"/>
              </a:rPr>
              <a:t>treba provesti populacijsku politiku koja bi smanjila ovaj problem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" name="Picture 103"/>
          <p:cNvPicPr/>
          <p:nvPr/>
        </p:nvPicPr>
        <p:blipFill>
          <a:blip r:embed="rId2" cstate="print"/>
          <a:stretch/>
        </p:blipFill>
        <p:spPr>
          <a:xfrm>
            <a:off x="1448280" y="0"/>
            <a:ext cx="5895720" cy="5143320"/>
          </a:xfrm>
          <a:prstGeom prst="rect">
            <a:avLst/>
          </a:prstGeom>
          <a:ln>
            <a:noFill/>
          </a:ln>
        </p:spPr>
      </p:pic>
      <p:sp>
        <p:nvSpPr>
          <p:cNvPr id="105" name="TextShape 1"/>
          <p:cNvSpPr txBox="1"/>
          <p:nvPr/>
        </p:nvSpPr>
        <p:spPr>
          <a:xfrm>
            <a:off x="72000" y="2766600"/>
            <a:ext cx="2016000" cy="23454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>
            <a:spAutoFit/>
          </a:bodyPr>
          <a:lstStyle/>
          <a:p>
            <a:r>
              <a:rPr lang="hr-HR" sz="2000" b="0" i="1" strike="noStrike" spc="-1">
                <a:latin typeface="Times New Roman"/>
              </a:rPr>
              <a:t>Ima li u Hrvatskoj više žena ili muškaraca u mladoj dobnoj skupini? Tko živi dulje: žene ili muškarci?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</TotalTime>
  <Words>255</Words>
  <Application>Microsoft Office PowerPoint</Application>
  <PresentationFormat>On-screen Show (16:9)</PresentationFormat>
  <Paragraphs>41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Office Theme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jloncar</dc:creator>
  <dc:description/>
  <cp:lastModifiedBy>sbp</cp:lastModifiedBy>
  <cp:revision>19</cp:revision>
  <dcterms:created xsi:type="dcterms:W3CDTF">2019-03-27T12:00:31Z</dcterms:created>
  <dcterms:modified xsi:type="dcterms:W3CDTF">2020-01-10T06:17:54Z</dcterms:modified>
  <dc:language>hr-HR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Prikaz na zaslonu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</vt:i4>
  </property>
</Properties>
</file>